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6928" y="347472"/>
            <a:ext cx="3657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B5A99A"/>
                </a:solidFill>
                <a:latin typeface="Segoe UI"/>
              </a:rPr>
              <a:t>PRE-SEED · 6 МЕСЯЦЕВ</a:t>
            </a:r>
          </a:p>
        </p:txBody>
      </p:sp>
      <p:pic>
        <p:nvPicPr>
          <p:cNvPr id="4" name="Picture 3" descr="investor-logo-brai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502920"/>
            <a:ext cx="2560320" cy="2560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00400" y="960120"/>
            <a:ext cx="82296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600" b="1">
                <a:solidFill>
                  <a:srgbClr val="F3EDE4"/>
                </a:solidFill>
                <a:latin typeface="Segoe UI"/>
              </a:rPr>
              <a:t>ЛогистБуст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0" y="1783080"/>
            <a:ext cx="82296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0">
                <a:solidFill>
                  <a:srgbClr val="F3EDE4"/>
                </a:solidFill>
                <a:latin typeface="Segoe UI"/>
              </a:rPr>
              <a:t>Ориентир по ставке для логистов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0400" y="2331720"/>
            <a:ext cx="8229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>
                <a:solidFill>
                  <a:srgbClr val="B5A99A"/>
                </a:solidFill>
                <a:latin typeface="Segoe UI"/>
              </a:rPr>
              <a:t>10 сек · 4 сценария · база ~1800 направлений · подписка от 2 000 ₽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3794760"/>
            <a:ext cx="3611880" cy="1005840"/>
          </a:xfrm>
          <a:prstGeom prst="roundRect">
            <a:avLst/>
          </a:prstGeom>
          <a:solidFill>
            <a:srgbClr val="18181B"/>
          </a:solidFill>
          <a:ln w="1778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94944" y="3886200"/>
            <a:ext cx="335584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B5A99A"/>
                </a:solidFill>
                <a:latin typeface="Segoe UI"/>
              </a:rPr>
              <a:t>ЗАПРОС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4944" y="4142232"/>
            <a:ext cx="335584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3EDE4"/>
                </a:solidFill>
                <a:latin typeface="Segoe UI"/>
              </a:rPr>
              <a:t>2,0 млн ₽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15968" y="3794760"/>
            <a:ext cx="3611880" cy="1005840"/>
          </a:xfrm>
          <a:prstGeom prst="roundRect">
            <a:avLst/>
          </a:prstGeom>
          <a:solidFill>
            <a:srgbClr val="18181B"/>
          </a:solidFill>
          <a:ln w="17780">
            <a:solidFill>
              <a:srgbClr val="6366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43984" y="3886200"/>
            <a:ext cx="335584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B5A99A"/>
                </a:solidFill>
                <a:latin typeface="Segoe UI"/>
              </a:rPr>
              <a:t>ДОЛЯ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43984" y="4142232"/>
            <a:ext cx="335584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3EDE4"/>
                </a:solidFill>
                <a:latin typeface="Segoe UI"/>
              </a:rPr>
              <a:t>20%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5008" y="3794760"/>
            <a:ext cx="3611880" cy="1005840"/>
          </a:xfrm>
          <a:prstGeom prst="roundRect">
            <a:avLst/>
          </a:prstGeom>
          <a:solidFill>
            <a:srgbClr val="18181B"/>
          </a:solidFill>
          <a:ln w="17780"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93024" y="3886200"/>
            <a:ext cx="335584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B5A99A"/>
                </a:solidFill>
                <a:latin typeface="Segoe UI"/>
              </a:rPr>
              <a:t>ГОРИЗОНТ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93024" y="4142232"/>
            <a:ext cx="335584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3EDE4"/>
                </a:solidFill>
                <a:latin typeface="Segoe UI"/>
              </a:rPr>
              <a:t>6 месяцев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5008" y="4892040"/>
            <a:ext cx="36118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B5A99A"/>
                </a:solidFill>
                <a:latin typeface="Segoe UI"/>
              </a:rPr>
              <a:t>Без офиса · безубыток ~М8 · post ~10M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6355080"/>
            <a:ext cx="110642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B5A99A"/>
                </a:solidFill>
                <a:latin typeface="Segoe UI"/>
              </a:rPr>
              <a:t>logistboost.ru/investors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6928" y="347472"/>
            <a:ext cx="3657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B5A99A"/>
                </a:solidFill>
                <a:latin typeface="Segoe UI"/>
              </a:rPr>
              <a:t>LOGISTBOOST · ИНВЕСТОРАМ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86868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F3EDE4"/>
                </a:solidFill>
                <a:latin typeface="Segoe UI"/>
              </a:rPr>
              <a:t>Задача и ответ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07008"/>
            <a:ext cx="8961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B5A99A"/>
                </a:solidFill>
                <a:latin typeface="Segoe UI"/>
              </a:rPr>
              <a:t>Ставки скачут — «на глаз» и «перезвоню» не работают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627632"/>
            <a:ext cx="1051560" cy="50292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064240" y="5989320"/>
            <a:ext cx="914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3600" b="1">
                <a:solidFill>
                  <a:srgbClr val="3F3F46"/>
                </a:solidFill>
                <a:latin typeface="Segoe UI"/>
              </a:rPr>
              <a:t>02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783080"/>
            <a:ext cx="5440680" cy="4343400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01_ti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640" y="1874520"/>
            <a:ext cx="5257800" cy="416052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566928" y="1874519"/>
            <a:ext cx="5349240" cy="1115568"/>
          </a:xfrm>
          <a:prstGeom prst="roundRect">
            <a:avLst/>
          </a:prstGeom>
          <a:solidFill>
            <a:srgbClr val="18181B"/>
          </a:solidFill>
          <a:ln w="17780">
            <a:solidFill>
              <a:srgbClr val="4F46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1984247"/>
            <a:ext cx="411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B5A99A"/>
                </a:solidFill>
                <a:latin typeface="Segoe UI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88720" y="1965959"/>
            <a:ext cx="4572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F3EDE4"/>
                </a:solidFill>
                <a:latin typeface="Segoe UI"/>
              </a:rPr>
              <a:t>Excel вчерашний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720" y="2285999"/>
            <a:ext cx="4572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B5A99A"/>
                </a:solidFill>
                <a:latin typeface="Segoe UI"/>
              </a:rPr>
              <a:t>Ведёт в минус на волатильном рынке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172968"/>
            <a:ext cx="5349240" cy="1115568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808" y="3282696"/>
            <a:ext cx="411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B5A99A"/>
                </a:solidFill>
                <a:latin typeface="Segoe UI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8720" y="3264408"/>
            <a:ext cx="4572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F3EDE4"/>
                </a:solidFill>
                <a:latin typeface="Segoe UI"/>
              </a:rPr>
              <a:t>Фура vs догруз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88720" y="3584448"/>
            <a:ext cx="4572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B5A99A"/>
                </a:solidFill>
                <a:latin typeface="Segoe UI"/>
              </a:rPr>
              <a:t>Нужно до 4 сценариев до переговора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4471416"/>
            <a:ext cx="5349240" cy="1115568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9808" y="4581144"/>
            <a:ext cx="411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B5A99A"/>
                </a:solidFill>
                <a:latin typeface="Segoe UI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88720" y="4562856"/>
            <a:ext cx="4572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F3EDE4"/>
                </a:solidFill>
                <a:latin typeface="Segoe UI"/>
              </a:rPr>
              <a:t>«Перезвоню»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88720" y="4882896"/>
            <a:ext cx="4572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B5A99A"/>
                </a:solidFill>
                <a:latin typeface="Segoe UI"/>
              </a:rPr>
              <a:t>Клиент уходит к тому, кто назвал цифру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355080"/>
            <a:ext cx="110642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B5A99A"/>
                </a:solidFill>
                <a:latin typeface="Segoe UI"/>
              </a:rPr>
              <a:t>logistboost.ru/investors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6928" y="347472"/>
            <a:ext cx="3657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B5A99A"/>
                </a:solidFill>
                <a:latin typeface="Segoe UI"/>
              </a:rPr>
              <a:t>LOGISTBOOST · ИНВЕСТОРАМ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86868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F3EDE4"/>
                </a:solidFill>
                <a:latin typeface="Segoe UI"/>
              </a:rPr>
              <a:t>Почему выстрелит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07008"/>
            <a:ext cx="8961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B5A99A"/>
                </a:solidFill>
                <a:latin typeface="Segoe UI"/>
              </a:rPr>
              <a:t>Ставки скачут — кто отвечает за 10 секунд, тот закрывает сделку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627632"/>
            <a:ext cx="1051560" cy="50292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064240" y="5989320"/>
            <a:ext cx="914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3600" b="1">
                <a:solidFill>
                  <a:srgbClr val="3F3F46"/>
                </a:solidFill>
                <a:latin typeface="Segoe UI"/>
              </a:rPr>
              <a:t>03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52360" y="1783080"/>
            <a:ext cx="4160520" cy="4343400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02_scenario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1874520"/>
            <a:ext cx="3977640" cy="416052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566928" y="1783080"/>
            <a:ext cx="2148840" cy="1051560"/>
          </a:xfrm>
          <a:prstGeom prst="roundRect">
            <a:avLst/>
          </a:prstGeom>
          <a:solidFill>
            <a:srgbClr val="18181B"/>
          </a:solidFill>
          <a:ln w="1778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94944" y="1874520"/>
            <a:ext cx="189280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B5A99A"/>
                </a:solidFill>
                <a:latin typeface="Segoe UI"/>
              </a:rPr>
              <a:t>ВМЕСТО 2 ЧАСОВ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4944" y="2130552"/>
            <a:ext cx="189280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3EDE4"/>
                </a:solidFill>
                <a:latin typeface="Segoe UI"/>
              </a:rPr>
              <a:t>~10 сек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898648" y="1783080"/>
            <a:ext cx="2148840" cy="1051560"/>
          </a:xfrm>
          <a:prstGeom prst="roundRect">
            <a:avLst/>
          </a:prstGeom>
          <a:solidFill>
            <a:srgbClr val="18181B"/>
          </a:solidFill>
          <a:ln w="17780">
            <a:solidFill>
              <a:srgbClr val="6366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26664" y="1874520"/>
            <a:ext cx="189280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B5A99A"/>
                </a:solidFill>
                <a:latin typeface="Segoe UI"/>
              </a:rPr>
              <a:t>НЕ ОДНА ЦИФРА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26664" y="2130552"/>
            <a:ext cx="189280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3EDE4"/>
                </a:solidFill>
                <a:latin typeface="Segoe UI"/>
              </a:rPr>
              <a:t>от–до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230368" y="1783080"/>
            <a:ext cx="2148840" cy="1051560"/>
          </a:xfrm>
          <a:prstGeom prst="roundRect">
            <a:avLst/>
          </a:prstGeom>
          <a:solidFill>
            <a:srgbClr val="18181B"/>
          </a:solidFill>
          <a:ln w="17780"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358384" y="1874520"/>
            <a:ext cx="189280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B5A99A"/>
                </a:solidFill>
                <a:latin typeface="Segoe UI"/>
              </a:rPr>
              <a:t>БЕЗ СТАЖИРОВКИ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8384" y="2130552"/>
            <a:ext cx="189280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3EDE4"/>
                </a:solidFill>
                <a:latin typeface="Segoe UI"/>
              </a:rPr>
              <a:t>День 1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3063240"/>
            <a:ext cx="6720840" cy="3063240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4672" y="3246120"/>
            <a:ext cx="630936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B5A99A"/>
                </a:solidFill>
                <a:latin typeface="Segoe UI"/>
              </a:rPr>
              <a:t>Клиент на линии — менеджер называет вилку, а не «перезвоню»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B5A99A"/>
                </a:solidFill>
                <a:latin typeface="Segoe UI"/>
              </a:rPr>
              <a:t>ATI даёт среднюю по бирже — нам нужна чистая опора на свой рынок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B5A99A"/>
                </a:solidFill>
                <a:latin typeface="Segoe UI"/>
              </a:rPr>
              <a:t>Два директора в отрасли — первые продажи через сеть, не только реклама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B5A99A"/>
                </a:solidFill>
                <a:latin typeface="Segoe UI"/>
              </a:rPr>
              <a:t>Подписка от 2 000 ₽ — без внедрения CRM на полгода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355080"/>
            <a:ext cx="110642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B5A99A"/>
                </a:solidFill>
                <a:latin typeface="Segoe UI"/>
              </a:rPr>
              <a:t>logistboost.ru/investors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6928" y="347472"/>
            <a:ext cx="3657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B5A99A"/>
                </a:solidFill>
                <a:latin typeface="Segoe UI"/>
              </a:rPr>
              <a:t>LOGISTBOOST · ИНВЕСТОРАМ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86868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F3EDE4"/>
                </a:solidFill>
                <a:latin typeface="Segoe UI"/>
              </a:rPr>
              <a:t>Рынок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07008"/>
            <a:ext cx="8961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B5A99A"/>
                </a:solidFill>
                <a:latin typeface="Segoe UI"/>
              </a:rPr>
              <a:t>Слои монетизации · ГосЛог &gt;72k — пол, не потолок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627632"/>
            <a:ext cx="1051560" cy="50292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064240" y="5989320"/>
            <a:ext cx="914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3600" b="1">
                <a:solidFill>
                  <a:srgbClr val="3F3F46"/>
                </a:solidFill>
                <a:latin typeface="Segoe UI"/>
              </a:rPr>
              <a:t>04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783080"/>
            <a:ext cx="3429000" cy="960120"/>
          </a:xfrm>
          <a:prstGeom prst="roundRect">
            <a:avLst/>
          </a:prstGeom>
          <a:solidFill>
            <a:srgbClr val="18181B"/>
          </a:solidFill>
          <a:ln w="17780">
            <a:solidFill>
              <a:srgbClr val="4F46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1874519"/>
            <a:ext cx="3063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3EDE4"/>
                </a:solidFill>
                <a:latin typeface="Segoe UI"/>
              </a:rPr>
              <a:t>~482,6k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2267712"/>
            <a:ext cx="30632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F3EDE4"/>
                </a:solidFill>
                <a:latin typeface="Segoe UI"/>
              </a:rPr>
              <a:t>Автогрузоперевозки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2542032"/>
            <a:ext cx="30632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B5A99A"/>
                </a:solidFill>
                <a:latin typeface="Segoe UI"/>
              </a:rPr>
              <a:t>+15% · Контур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70248" y="1783080"/>
            <a:ext cx="3429000" cy="960120"/>
          </a:xfrm>
          <a:prstGeom prst="roundRect">
            <a:avLst/>
          </a:prstGeom>
          <a:solidFill>
            <a:srgbClr val="18181B"/>
          </a:solidFill>
          <a:ln w="17780"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3128" y="1874519"/>
            <a:ext cx="3063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3EDE4"/>
                </a:solidFill>
                <a:latin typeface="Segoe UI"/>
              </a:rPr>
              <a:t>&gt;72k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53128" y="2267712"/>
            <a:ext cx="30632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F3EDE4"/>
                </a:solidFill>
                <a:latin typeface="Segoe UI"/>
              </a:rPr>
              <a:t>«ГосЛог»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53128" y="2542032"/>
            <a:ext cx="30632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B5A99A"/>
                </a:solidFill>
                <a:latin typeface="Segoe UI"/>
              </a:rPr>
              <a:t>пол экспедиторов · авг. 2026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973567" y="1783080"/>
            <a:ext cx="3429000" cy="960120"/>
          </a:xfrm>
          <a:prstGeom prst="roundRect">
            <a:avLst/>
          </a:prstGeom>
          <a:solidFill>
            <a:srgbClr val="18181B"/>
          </a:solidFill>
          <a:ln w="1778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56447" y="1874519"/>
            <a:ext cx="3063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3EDE4"/>
                </a:solidFill>
                <a:latin typeface="Segoe UI"/>
              </a:rPr>
              <a:t>TAM+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56447" y="2267712"/>
            <a:ext cx="30632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F3EDE4"/>
                </a:solidFill>
                <a:latin typeface="Segoe UI"/>
              </a:rPr>
              <a:t>Шире реестра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56447" y="2542032"/>
            <a:ext cx="30632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B5A99A"/>
                </a:solidFill>
                <a:latin typeface="Segoe UI"/>
              </a:rPr>
              <a:t>завод · тендер · перевозчик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2852928"/>
            <a:ext cx="110642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B5A99A"/>
                </a:solidFill>
                <a:latin typeface="Segoe UI"/>
              </a:rPr>
              <a:t>ГосЛог — нижний ориентир экспедиторов; перевозчик «своим парком» может не быть в реестре. TAM шире: заводы, тендеры, перевозчики с диспетчерами.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3401568"/>
            <a:ext cx="13258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B5A99A"/>
                </a:solidFill>
                <a:latin typeface="Segoe UI"/>
              </a:rPr>
              <a:t>Сегмент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057400" y="3401568"/>
            <a:ext cx="2057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B5A99A"/>
                </a:solidFill>
                <a:latin typeface="Segoe UI"/>
              </a:rPr>
              <a:t>Кто платит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06240" y="3401568"/>
            <a:ext cx="3154679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B5A99A"/>
                </a:solidFill>
                <a:latin typeface="Segoe UI"/>
              </a:rPr>
              <a:t>Что покупает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2360" y="3401568"/>
            <a:ext cx="11430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B5A99A"/>
                </a:solidFill>
                <a:latin typeface="Segoe UI"/>
              </a:rPr>
              <a:t>Тариф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3657600"/>
            <a:ext cx="11045952" cy="310896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3712464"/>
            <a:ext cx="130759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>
                <a:solidFill>
                  <a:srgbClr val="F3EDE4"/>
                </a:solidFill>
                <a:latin typeface="Segoe UI"/>
              </a:rPr>
              <a:t>Одиночные экспедиторы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57400" y="3712464"/>
            <a:ext cx="203911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>
                <a:solidFill>
                  <a:srgbClr val="B5A99A"/>
                </a:solidFill>
                <a:latin typeface="Segoe UI"/>
              </a:rPr>
              <a:t>ИП, диспетчер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206240" y="3712464"/>
            <a:ext cx="3136391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>
                <a:solidFill>
                  <a:srgbClr val="B5A99A"/>
                </a:solidFill>
                <a:latin typeface="Segoe UI"/>
              </a:rPr>
              <a:t>Расчёт в разговоре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52360" y="3712464"/>
            <a:ext cx="112471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>
                <a:solidFill>
                  <a:srgbClr val="B5A99A"/>
                </a:solidFill>
                <a:latin typeface="Segoe UI"/>
              </a:rPr>
              <a:t>Старт 2k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66928" y="3986784"/>
            <a:ext cx="11045952" cy="310896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" y="4041648"/>
            <a:ext cx="130759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>
                <a:solidFill>
                  <a:srgbClr val="F3EDE4"/>
                </a:solidFill>
                <a:latin typeface="Segoe UI"/>
              </a:rPr>
              <a:t>Активные экспедиторы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057400" y="4041648"/>
            <a:ext cx="203911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>
                <a:solidFill>
                  <a:srgbClr val="B5A99A"/>
                </a:solidFill>
                <a:latin typeface="Segoe UI"/>
              </a:rPr>
              <a:t>1–2 менеджера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206240" y="4041648"/>
            <a:ext cx="3136391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>
                <a:solidFill>
                  <a:srgbClr val="B5A99A"/>
                </a:solidFill>
                <a:latin typeface="Segoe UI"/>
              </a:rPr>
              <a:t>Сценарии, история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452360" y="4041648"/>
            <a:ext cx="112471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>
                <a:solidFill>
                  <a:srgbClr val="B5A99A"/>
                </a:solidFill>
                <a:latin typeface="Segoe UI"/>
              </a:rPr>
              <a:t>Профи 4k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66928" y="4315968"/>
            <a:ext cx="11045952" cy="310896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" y="4370832"/>
            <a:ext cx="130759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>
                <a:solidFill>
                  <a:srgbClr val="F3EDE4"/>
                </a:solidFill>
                <a:latin typeface="Segoe UI"/>
              </a:rPr>
              <a:t>Экспед. компании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057400" y="4370832"/>
            <a:ext cx="203911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>
                <a:solidFill>
                  <a:srgbClr val="B5A99A"/>
                </a:solidFill>
                <a:latin typeface="Segoe UI"/>
              </a:rPr>
              <a:t>Руководитель, отдел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206240" y="4370832"/>
            <a:ext cx="3136391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>
                <a:solidFill>
                  <a:srgbClr val="B5A99A"/>
                </a:solidFill>
                <a:latin typeface="Segoe UI"/>
              </a:rPr>
              <a:t>Сверка, контроль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452360" y="4370832"/>
            <a:ext cx="112471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>
                <a:solidFill>
                  <a:srgbClr val="B5A99A"/>
                </a:solidFill>
                <a:latin typeface="Segoe UI"/>
              </a:rPr>
              <a:t>Команда 6k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66928" y="4645152"/>
            <a:ext cx="11045952" cy="310896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40080" y="4700016"/>
            <a:ext cx="130759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>
                <a:solidFill>
                  <a:srgbClr val="F3EDE4"/>
                </a:solidFill>
                <a:latin typeface="Segoe UI"/>
              </a:rPr>
              <a:t>Грузовладельцы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057400" y="4700016"/>
            <a:ext cx="203911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>
                <a:solidFill>
                  <a:srgbClr val="B5A99A"/>
                </a:solidFill>
                <a:latin typeface="Segoe UI"/>
              </a:rPr>
              <a:t>Логистика, закупки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206240" y="4700016"/>
            <a:ext cx="3136391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>
                <a:solidFill>
                  <a:srgbClr val="B5A99A"/>
                </a:solidFill>
                <a:latin typeface="Segoe UI"/>
              </a:rPr>
              <a:t>Проверка до бюджета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452360" y="4700016"/>
            <a:ext cx="112471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>
                <a:solidFill>
                  <a:srgbClr val="B5A99A"/>
                </a:solidFill>
                <a:latin typeface="Segoe UI"/>
              </a:rPr>
              <a:t>Команда / корп.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66928" y="4974336"/>
            <a:ext cx="11045952" cy="310896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40080" y="5029200"/>
            <a:ext cx="130759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>
                <a:solidFill>
                  <a:srgbClr val="F3EDE4"/>
                </a:solidFill>
                <a:latin typeface="Segoe UI"/>
              </a:rPr>
              <a:t>Тендеристы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057400" y="5029200"/>
            <a:ext cx="203911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>
                <a:solidFill>
                  <a:srgbClr val="B5A99A"/>
                </a:solidFill>
                <a:latin typeface="Segoe UI"/>
              </a:rPr>
              <a:t>Экспедитор, ГВ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206240" y="5029200"/>
            <a:ext cx="3136391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>
                <a:solidFill>
                  <a:srgbClr val="B5A99A"/>
                </a:solidFill>
                <a:latin typeface="Segoe UI"/>
              </a:rPr>
              <a:t>Коридор до подачи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452360" y="5029200"/>
            <a:ext cx="112471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>
                <a:solidFill>
                  <a:srgbClr val="B5A99A"/>
                </a:solidFill>
                <a:latin typeface="Segoe UI"/>
              </a:rPr>
              <a:t>Профи + проверка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566928" y="5303520"/>
            <a:ext cx="11045952" cy="310896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40080" y="5358384"/>
            <a:ext cx="130759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>
                <a:solidFill>
                  <a:srgbClr val="F3EDE4"/>
                </a:solidFill>
                <a:latin typeface="Segoe UI"/>
              </a:rPr>
              <a:t>Перевозчики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057400" y="5358384"/>
            <a:ext cx="203911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>
                <a:solidFill>
                  <a:srgbClr val="B5A99A"/>
                </a:solidFill>
                <a:latin typeface="Segoe UI"/>
              </a:rPr>
              <a:t>Диспетчер, продажи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206240" y="5358384"/>
            <a:ext cx="3136391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>
                <a:solidFill>
                  <a:srgbClr val="B5A99A"/>
                </a:solidFill>
                <a:latin typeface="Segoe UI"/>
              </a:rPr>
              <a:t>Не ехать в минус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452360" y="5358384"/>
            <a:ext cx="112471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>
                <a:solidFill>
                  <a:srgbClr val="B5A99A"/>
                </a:solidFill>
                <a:latin typeface="Segoe UI"/>
              </a:rPr>
              <a:t>Профи / Команда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566928" y="5632704"/>
            <a:ext cx="11045952" cy="310896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40080" y="5687568"/>
            <a:ext cx="130759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>
                <a:solidFill>
                  <a:srgbClr val="F3EDE4"/>
                </a:solidFill>
                <a:latin typeface="Segoe UI"/>
              </a:rPr>
              <a:t>Партнёры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2057400" y="5687568"/>
            <a:ext cx="203911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>
                <a:solidFill>
                  <a:srgbClr val="B5A99A"/>
                </a:solidFill>
                <a:latin typeface="Segoe UI"/>
              </a:rPr>
              <a:t>Брокеры, авторы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206240" y="5687568"/>
            <a:ext cx="3136391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>
                <a:solidFill>
                  <a:srgbClr val="B5A99A"/>
                </a:solidFill>
                <a:latin typeface="Segoe UI"/>
              </a:rPr>
              <a:t>Рефералы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452360" y="5687568"/>
            <a:ext cx="112471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>
                <a:solidFill>
                  <a:srgbClr val="B5A99A"/>
                </a:solidFill>
                <a:latin typeface="Segoe UI"/>
              </a:rPr>
              <a:t>10% до 12 мес.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66928" y="6016752"/>
            <a:ext cx="11064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B5A99A"/>
                </a:solidFill>
                <a:latin typeface="Segoe UI"/>
              </a:rPr>
              <a:t>Экономика по аккаунтам · Команда = 6k за 5 мест · не «1 500 × 4k»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66928" y="6355080"/>
            <a:ext cx="110642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B5A99A"/>
                </a:solidFill>
                <a:latin typeface="Segoe UI"/>
              </a:rPr>
              <a:t>logistboost.ru/investors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6928" y="347472"/>
            <a:ext cx="3657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B5A99A"/>
                </a:solidFill>
                <a:latin typeface="Segoe UI"/>
              </a:rPr>
              <a:t>LOGISTBOOST · ИНВЕСТОРАМ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86868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F3EDE4"/>
                </a:solidFill>
                <a:latin typeface="Segoe UI"/>
              </a:rPr>
              <a:t>Потенциал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07008"/>
            <a:ext cx="8961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B5A99A"/>
                </a:solidFill>
                <a:latin typeface="Segoe UI"/>
              </a:rPr>
              <a:t>Куда растём · сценарии MRR по аккаунтам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627632"/>
            <a:ext cx="1051560" cy="50292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064240" y="5989320"/>
            <a:ext cx="914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3600" b="1">
                <a:solidFill>
                  <a:srgbClr val="3F3F46"/>
                </a:solidFill>
                <a:latin typeface="Segoe UI"/>
              </a:rPr>
              <a:t>05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783080"/>
            <a:ext cx="5349240" cy="4434840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874519"/>
            <a:ext cx="4937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F3EDE4"/>
                </a:solidFill>
                <a:latin typeface="Segoe UI"/>
              </a:rPr>
              <a:t>Куда продавать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176272"/>
            <a:ext cx="4937760" cy="3886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950">
                <a:solidFill>
                  <a:srgbClr val="B5A99A"/>
                </a:solidFill>
                <a:latin typeface="Segoe UI"/>
              </a:rPr>
              <a:t>1. Экспедиторы — первый клин: ставка в моменте, ошибка режет маржу</a:t>
            </a:r>
          </a:p>
          <a:p>
            <a:pPr>
              <a:spcAft>
                <a:spcPts val="800"/>
              </a:spcAft>
            </a:pPr>
            <a:r>
              <a:rPr sz="950">
                <a:solidFill>
                  <a:srgbClr val="B5A99A"/>
                </a:solidFill>
                <a:latin typeface="Segoe UI"/>
              </a:rPr>
              <a:t>2. Заводы: логистика, закупки, контроль — сверка до бюджета и тендера</a:t>
            </a:r>
          </a:p>
          <a:p>
            <a:pPr>
              <a:spcAft>
                <a:spcPts val="800"/>
              </a:spcAft>
            </a:pPr>
            <a:r>
              <a:rPr sz="950">
                <a:solidFill>
                  <a:srgbClr val="B5A99A"/>
                </a:solidFill>
                <a:latin typeface="Segoe UI"/>
              </a:rPr>
              <a:t>3. Тендер: кальк. → ориентир → проверка направления → база шире</a:t>
            </a:r>
          </a:p>
          <a:p>
            <a:pPr>
              <a:spcAft>
                <a:spcPts val="800"/>
              </a:spcAft>
            </a:pPr>
            <a:r>
              <a:rPr sz="950">
                <a:solidFill>
                  <a:srgbClr val="B5A99A"/>
                </a:solidFill>
                <a:latin typeface="Segoe UI"/>
              </a:rPr>
              <a:t>4. Перевозчики 5–20 машин: не в минус, обратная загрузка, контроль диспетчера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1783080"/>
            <a:ext cx="2651760" cy="2057400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09360" y="1874520"/>
            <a:ext cx="237744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F3EDE4"/>
                </a:solidFill>
                <a:latin typeface="Segoe UI"/>
              </a:rPr>
              <a:t>Базовый · 500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09360" y="2130552"/>
            <a:ext cx="15087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>
                <a:solidFill>
                  <a:srgbClr val="B5A99A"/>
                </a:solidFill>
                <a:latin typeface="Segoe UI"/>
              </a:rPr>
              <a:t>300 × Старт × 2k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0" y="2130552"/>
            <a:ext cx="86868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50" b="0">
                <a:solidFill>
                  <a:srgbClr val="B5A99A"/>
                </a:solidFill>
                <a:latin typeface="Segoe UI"/>
              </a:rPr>
              <a:t>600k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2423160"/>
            <a:ext cx="15087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>
                <a:solidFill>
                  <a:srgbClr val="B5A99A"/>
                </a:solidFill>
                <a:latin typeface="Segoe UI"/>
              </a:rPr>
              <a:t>150 × Профи × 4k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0" y="2423160"/>
            <a:ext cx="86868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50" b="0">
                <a:solidFill>
                  <a:srgbClr val="B5A99A"/>
                </a:solidFill>
                <a:latin typeface="Segoe UI"/>
              </a:rPr>
              <a:t>600k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2715768"/>
            <a:ext cx="15087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>
                <a:solidFill>
                  <a:srgbClr val="B5A99A"/>
                </a:solidFill>
                <a:latin typeface="Segoe UI"/>
              </a:rPr>
              <a:t>50 × Команда × 6k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0" y="2715768"/>
            <a:ext cx="86868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50" b="0">
                <a:solidFill>
                  <a:srgbClr val="B5A99A"/>
                </a:solidFill>
                <a:latin typeface="Segoe UI"/>
              </a:rPr>
              <a:t>300k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60" y="3538728"/>
            <a:ext cx="237744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10B981"/>
                </a:solidFill>
                <a:latin typeface="Segoe UI"/>
              </a:rPr>
              <a:t>MRR 1,5M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961120" y="1783080"/>
            <a:ext cx="2651760" cy="2057400"/>
          </a:xfrm>
          <a:prstGeom prst="roundRect">
            <a:avLst/>
          </a:prstGeom>
          <a:solidFill>
            <a:srgbClr val="18181B"/>
          </a:solidFill>
          <a:ln w="1778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098280" y="1874520"/>
            <a:ext cx="237744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F3EDE4"/>
                </a:solidFill>
                <a:latin typeface="Segoe UI"/>
              </a:rPr>
              <a:t>Рост · 1 500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98280" y="2130552"/>
            <a:ext cx="15087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>
                <a:solidFill>
                  <a:srgbClr val="B5A99A"/>
                </a:solidFill>
                <a:latin typeface="Segoe UI"/>
              </a:rPr>
              <a:t>750 × Старт × 2k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561320" y="2130552"/>
            <a:ext cx="86868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50" b="0">
                <a:solidFill>
                  <a:srgbClr val="B5A99A"/>
                </a:solidFill>
                <a:latin typeface="Segoe UI"/>
              </a:rPr>
              <a:t>1,5M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98280" y="2423160"/>
            <a:ext cx="15087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>
                <a:solidFill>
                  <a:srgbClr val="B5A99A"/>
                </a:solidFill>
                <a:latin typeface="Segoe UI"/>
              </a:rPr>
              <a:t>500 × Профи × 4k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561320" y="2423160"/>
            <a:ext cx="86868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50" b="0">
                <a:solidFill>
                  <a:srgbClr val="B5A99A"/>
                </a:solidFill>
                <a:latin typeface="Segoe UI"/>
              </a:rPr>
              <a:t>2M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98280" y="2715768"/>
            <a:ext cx="15087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>
                <a:solidFill>
                  <a:srgbClr val="B5A99A"/>
                </a:solidFill>
                <a:latin typeface="Segoe UI"/>
              </a:rPr>
              <a:t>250 × Команда × 6k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561320" y="2715768"/>
            <a:ext cx="86868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50" b="0">
                <a:solidFill>
                  <a:srgbClr val="B5A99A"/>
                </a:solidFill>
                <a:latin typeface="Segoe UI"/>
              </a:rPr>
              <a:t>1,5M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98280" y="3538728"/>
            <a:ext cx="237744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10B981"/>
                </a:solidFill>
                <a:latin typeface="Segoe UI"/>
              </a:rPr>
              <a:t>MRR 5M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172200" y="4023360"/>
            <a:ext cx="2651760" cy="2057400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309360" y="4114800"/>
            <a:ext cx="237744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F3EDE4"/>
                </a:solidFill>
                <a:latin typeface="Segoe UI"/>
              </a:rPr>
              <a:t>Заводы · 1 500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09360" y="4370832"/>
            <a:ext cx="15087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>
                <a:solidFill>
                  <a:srgbClr val="B5A99A"/>
                </a:solidFill>
                <a:latin typeface="Segoe UI"/>
              </a:rPr>
              <a:t>650 × Старт × 2k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772400" y="4370832"/>
            <a:ext cx="86868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50" b="0">
                <a:solidFill>
                  <a:srgbClr val="B5A99A"/>
                </a:solidFill>
                <a:latin typeface="Segoe UI"/>
              </a:rPr>
              <a:t>1,3M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09360" y="4663440"/>
            <a:ext cx="15087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>
                <a:solidFill>
                  <a:srgbClr val="B5A99A"/>
                </a:solidFill>
                <a:latin typeface="Segoe UI"/>
              </a:rPr>
              <a:t>550 × Профи × 4k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72400" y="4663440"/>
            <a:ext cx="86868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50" b="0">
                <a:solidFill>
                  <a:srgbClr val="B5A99A"/>
                </a:solidFill>
                <a:latin typeface="Segoe UI"/>
              </a:rPr>
              <a:t>2,2M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09360" y="4956048"/>
            <a:ext cx="15087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>
                <a:solidFill>
                  <a:srgbClr val="B5A99A"/>
                </a:solidFill>
                <a:latin typeface="Segoe UI"/>
              </a:rPr>
              <a:t>250 × Команда × 6k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772400" y="4956048"/>
            <a:ext cx="86868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50" b="0">
                <a:solidFill>
                  <a:srgbClr val="B5A99A"/>
                </a:solidFill>
                <a:latin typeface="Segoe UI"/>
              </a:rPr>
              <a:t>1,5M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09360" y="5248655"/>
            <a:ext cx="15087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>
                <a:solidFill>
                  <a:srgbClr val="B5A99A"/>
                </a:solidFill>
                <a:latin typeface="Segoe UI"/>
              </a:rPr>
              <a:t>50 × корп. × 12k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772400" y="5248655"/>
            <a:ext cx="86868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50" b="0">
                <a:solidFill>
                  <a:srgbClr val="B5A99A"/>
                </a:solidFill>
                <a:latin typeface="Segoe UI"/>
              </a:rPr>
              <a:t>600k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309360" y="5779008"/>
            <a:ext cx="237744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10B981"/>
                </a:solidFill>
                <a:latin typeface="Segoe UI"/>
              </a:rPr>
              <a:t>MRR 5,6M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172200" y="5532120"/>
            <a:ext cx="5440680" cy="658368"/>
          </a:xfrm>
          <a:prstGeom prst="roundRect">
            <a:avLst/>
          </a:prstGeom>
          <a:solidFill>
            <a:srgbClr val="18181B"/>
          </a:solidFill>
          <a:ln w="17780"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382512" y="5623560"/>
            <a:ext cx="5029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>
                <a:solidFill>
                  <a:srgbClr val="B5A99A"/>
                </a:solidFill>
                <a:latin typeface="Segoe UI"/>
              </a:rPr>
              <a:t>1 500 акк. — план масштаба, не «1% ГосЛога». М6 раунда: 65 акк. · MRR 260k.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66928" y="6355080"/>
            <a:ext cx="110642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B5A99A"/>
                </a:solidFill>
                <a:latin typeface="Segoe UI"/>
              </a:rPr>
              <a:t>logistboost.ru/investors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6928" y="347472"/>
            <a:ext cx="3657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B5A99A"/>
                </a:solidFill>
                <a:latin typeface="Segoe UI"/>
              </a:rPr>
              <a:t>LOGISTBOOST · ИНВЕСТОРАМ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86868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F3EDE4"/>
                </a:solidFill>
                <a:latin typeface="Segoe UI"/>
              </a:rPr>
              <a:t>Конкуренты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07008"/>
            <a:ext cx="8961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B5A99A"/>
                </a:solidFill>
                <a:latin typeface="Segoe UI"/>
              </a:rPr>
              <a:t>№1 — Excel и «Прогноз ставки» ATI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627632"/>
            <a:ext cx="1051560" cy="50292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064240" y="5989320"/>
            <a:ext cx="914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3600" b="1">
                <a:solidFill>
                  <a:srgbClr val="3F3F46"/>
                </a:solidFill>
                <a:latin typeface="Segoe UI"/>
              </a:rPr>
              <a:t>06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783080"/>
            <a:ext cx="4892040" cy="4617720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06_rad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874520"/>
            <a:ext cx="4709160" cy="443484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5715000" y="1874519"/>
            <a:ext cx="5897880" cy="868680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897880" y="2011679"/>
            <a:ext cx="1280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F3EDE4"/>
                </a:solidFill>
                <a:latin typeface="Segoe UI"/>
              </a:rPr>
              <a:t>ATI.SU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78040" y="2011679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B5A99A"/>
                </a:solidFill>
                <a:latin typeface="Segoe UI"/>
              </a:rPr>
              <a:t>Средняя по бирже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06840" y="2011679"/>
            <a:ext cx="2377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B5A99A"/>
                </a:solidFill>
                <a:latin typeface="Segoe UI"/>
              </a:rPr>
              <a:t>Чище ориентир + 4 сценария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715000" y="2898648"/>
            <a:ext cx="5897880" cy="868680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97880" y="3035808"/>
            <a:ext cx="1280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F3EDE4"/>
                </a:solidFill>
                <a:latin typeface="Segoe UI"/>
              </a:rPr>
              <a:t>CRM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78040" y="3035808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B5A99A"/>
                </a:solidFill>
                <a:latin typeface="Segoe UI"/>
              </a:rPr>
              <a:t>Внедрение на отдел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06840" y="3035808"/>
            <a:ext cx="2377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B5A99A"/>
                </a:solidFill>
                <a:latin typeface="Segoe UI"/>
              </a:rPr>
              <a:t>Без CRM · от 2 000 ₽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715000" y="3922776"/>
            <a:ext cx="5897880" cy="868680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897880" y="4059936"/>
            <a:ext cx="1280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F3EDE4"/>
                </a:solidFill>
                <a:latin typeface="Segoe UI"/>
              </a:rPr>
              <a:t>Loginet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78040" y="4059936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B5A99A"/>
                </a:solidFill>
                <a:latin typeface="Segoe UI"/>
              </a:rPr>
              <a:t>Тендеры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06840" y="4059936"/>
            <a:ext cx="2377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B5A99A"/>
                </a:solidFill>
                <a:latin typeface="Segoe UI"/>
              </a:rPr>
              <a:t>Телефонный режим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715000" y="4946904"/>
            <a:ext cx="5897880" cy="868680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897880" y="5084064"/>
            <a:ext cx="1280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F3EDE4"/>
                </a:solidFill>
                <a:latin typeface="Segoe UI"/>
              </a:rPr>
              <a:t>Excel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78040" y="5084064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B5A99A"/>
                </a:solidFill>
                <a:latin typeface="Segoe UI"/>
              </a:rPr>
              <a:t>Бесплатно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06840" y="5084064"/>
            <a:ext cx="2377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B5A99A"/>
                </a:solidFill>
                <a:latin typeface="Segoe UI"/>
              </a:rPr>
              <a:t>Быстрее + база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355080"/>
            <a:ext cx="110642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B5A99A"/>
                </a:solidFill>
                <a:latin typeface="Segoe UI"/>
              </a:rPr>
              <a:t>logistboost.ru/investors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6928" y="347472"/>
            <a:ext cx="3657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B5A99A"/>
                </a:solidFill>
                <a:latin typeface="Segoe UI"/>
              </a:rPr>
              <a:t>LOGISTBOOST · ИНВЕСТОРАМ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86868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F3EDE4"/>
                </a:solidFill>
                <a:latin typeface="Segoe UI"/>
              </a:rPr>
              <a:t>Где продукт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07008"/>
            <a:ext cx="8961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B5A99A"/>
                </a:solidFill>
                <a:latin typeface="Segoe UI"/>
              </a:rPr>
              <a:t>MVP на проде · раунд = база + монетизация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627632"/>
            <a:ext cx="1051560" cy="50292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064240" y="5989320"/>
            <a:ext cx="914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3600" b="1">
                <a:solidFill>
                  <a:srgbClr val="3F3F46"/>
                </a:solidFill>
                <a:latin typeface="Segoe UI"/>
              </a:rPr>
              <a:t>07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783080"/>
            <a:ext cx="3611880" cy="4343400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07_statu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874520"/>
            <a:ext cx="3429000" cy="416052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4434840" y="1874519"/>
            <a:ext cx="7178040" cy="658368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17720" y="2002535"/>
            <a:ext cx="320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F3EDE4"/>
                </a:solidFill>
                <a:latin typeface="Segoe UI"/>
              </a:rP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83480" y="2020823"/>
            <a:ext cx="6400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F3EDE4"/>
                </a:solidFill>
                <a:latin typeface="Segoe UI"/>
              </a:rPr>
              <a:t>Продукт: сайт, кальк, ЛК, AI, SEO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2834639"/>
            <a:ext cx="7178040" cy="658368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17720" y="2962655"/>
            <a:ext cx="320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F3EDE4"/>
                </a:solidFill>
                <a:latin typeface="Segoe UI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83480" y="2980943"/>
            <a:ext cx="6400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F3EDE4"/>
                </a:solidFill>
                <a:latin typeface="Segoe UI"/>
              </a:rPr>
              <a:t>Методология и контент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434840" y="3794760"/>
            <a:ext cx="7178040" cy="658368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617720" y="3922776"/>
            <a:ext cx="320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B5A99A"/>
                </a:solidFill>
                <a:latin typeface="Segoe UI"/>
              </a:rPr>
              <a:t>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83480" y="3941064"/>
            <a:ext cx="6400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B5A99A"/>
                </a:solidFill>
                <a:latin typeface="Segoe UI"/>
              </a:rPr>
              <a:t>База ~1800 — точность и QA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34840" y="4754880"/>
            <a:ext cx="7178040" cy="658368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617720" y="4882896"/>
            <a:ext cx="320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B5A99A"/>
                </a:solidFill>
                <a:latin typeface="Segoe UI"/>
              </a:rPr>
              <a:t>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83480" y="4901184"/>
            <a:ext cx="6400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B5A99A"/>
                </a:solidFill>
                <a:latin typeface="Segoe UI"/>
              </a:rPr>
              <a:t>Монетизация: ЮKassa и первые подписчики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355080"/>
            <a:ext cx="110642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B5A99A"/>
                </a:solidFill>
                <a:latin typeface="Segoe UI"/>
              </a:rPr>
              <a:t>logistboost.ru/investors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6928" y="347472"/>
            <a:ext cx="3657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B5A99A"/>
                </a:solidFill>
                <a:latin typeface="Segoe UI"/>
              </a:rPr>
              <a:t>LOGISTBOOST · ИНВЕСТОРАМ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86868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F3EDE4"/>
                </a:solidFill>
                <a:latin typeface="Segoe UI"/>
              </a:rPr>
              <a:t>Команда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07008"/>
            <a:ext cx="8961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B5A99A"/>
                </a:solidFill>
                <a:latin typeface="Segoe UI"/>
              </a:rPr>
              <a:t>Два директора + команда на раунд · без офиса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627632"/>
            <a:ext cx="1051560" cy="50292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064240" y="5989320"/>
            <a:ext cx="914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3600" b="1">
                <a:solidFill>
                  <a:srgbClr val="3F3F46"/>
                </a:solidFill>
                <a:latin typeface="Segoe UI"/>
              </a:rPr>
              <a:t>08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783080"/>
            <a:ext cx="5532120" cy="2057400"/>
          </a:xfrm>
          <a:prstGeom prst="roundRect">
            <a:avLst/>
          </a:prstGeom>
          <a:solidFill>
            <a:srgbClr val="18181B"/>
          </a:solidFill>
          <a:ln w="1778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1938528"/>
            <a:ext cx="5029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F3EDE4"/>
                </a:solidFill>
                <a:latin typeface="Segoe UI"/>
              </a:rPr>
              <a:t>Андрей — основатель · 40k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2267712"/>
            <a:ext cx="50292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B5A99A"/>
                </a:solidFill>
                <a:latin typeface="Segoe UI"/>
              </a:rPr>
              <a:t>7 лет, директор ТК «Локация». Продукт, код, MVP и облако — изнутри отрасли.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3977639"/>
            <a:ext cx="5532120" cy="2057400"/>
          </a:xfrm>
          <a:prstGeom prst="roundRect">
            <a:avLst/>
          </a:prstGeom>
          <a:solidFill>
            <a:srgbClr val="18181B"/>
          </a:solidFill>
          <a:ln w="17780">
            <a:solidFill>
              <a:srgbClr val="6366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2" y="4133087"/>
            <a:ext cx="5029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F3EDE4"/>
                </a:solidFill>
                <a:latin typeface="Segoe UI"/>
              </a:rPr>
              <a:t>Евгений — сооснователь · 40k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" y="4462272"/>
            <a:ext cx="50292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B5A99A"/>
                </a:solidFill>
                <a:latin typeface="Segoe UI"/>
              </a:rPr>
              <a:t>9 лет, директор. Продажи, база, рынок, операционка. Первые клиенты через сеть экспедиторов.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55080" y="1874519"/>
            <a:ext cx="2606040" cy="1024128"/>
          </a:xfrm>
          <a:prstGeom prst="roundRect">
            <a:avLst/>
          </a:prstGeom>
          <a:solidFill>
            <a:srgbClr val="18181B"/>
          </a:solidFill>
          <a:ln w="17780"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83096" y="1965959"/>
            <a:ext cx="235000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B5A99A"/>
                </a:solidFill>
                <a:latin typeface="Segoe UI"/>
              </a:rPr>
              <a:t>М1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83096" y="2221991"/>
            <a:ext cx="235000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3EDE4"/>
                </a:solidFill>
                <a:latin typeface="Segoe UI"/>
              </a:rPr>
              <a:t>3 аналитика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55080" y="2697480"/>
            <a:ext cx="2606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B5A99A"/>
                </a:solidFill>
                <a:latin typeface="Segoe UI"/>
              </a:rPr>
              <a:t>40k · ГПХ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144000" y="1874519"/>
            <a:ext cx="2606040" cy="1024128"/>
          </a:xfrm>
          <a:prstGeom prst="roundRect">
            <a:avLst/>
          </a:prstGeom>
          <a:solidFill>
            <a:srgbClr val="18181B"/>
          </a:solidFill>
          <a:ln w="1778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272016" y="1965959"/>
            <a:ext cx="235000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B5A99A"/>
                </a:solidFill>
                <a:latin typeface="Segoe UI"/>
              </a:rPr>
              <a:t>М2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72016" y="2221991"/>
            <a:ext cx="235000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3EDE4"/>
                </a:solidFill>
                <a:latin typeface="Segoe UI"/>
              </a:rPr>
              <a:t>Менеджер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0" y="2697480"/>
            <a:ext cx="2606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B5A99A"/>
                </a:solidFill>
                <a:latin typeface="Segoe UI"/>
              </a:rPr>
              <a:t>20k · ГПХ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55080" y="3108960"/>
            <a:ext cx="2606040" cy="1024128"/>
          </a:xfrm>
          <a:prstGeom prst="roundRect">
            <a:avLst/>
          </a:prstGeom>
          <a:solidFill>
            <a:srgbClr val="18181B"/>
          </a:solidFill>
          <a:ln w="17780">
            <a:solidFill>
              <a:srgbClr val="6366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83096" y="3200400"/>
            <a:ext cx="235000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B5A99A"/>
                </a:solidFill>
                <a:latin typeface="Segoe UI"/>
              </a:rPr>
              <a:t>М2+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83096" y="3456432"/>
            <a:ext cx="235000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3EDE4"/>
                </a:solidFill>
                <a:latin typeface="Segoe UI"/>
              </a:rPr>
              <a:t>Маркетинг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55080" y="3931920"/>
            <a:ext cx="2606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B5A99A"/>
                </a:solidFill>
                <a:latin typeface="Segoe UI"/>
              </a:rPr>
              <a:t>20k/мес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355080"/>
            <a:ext cx="110642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B5A99A"/>
                </a:solidFill>
                <a:latin typeface="Segoe UI"/>
              </a:rPr>
              <a:t>logistboost.ru/investors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6928" y="347472"/>
            <a:ext cx="3657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B5A99A"/>
                </a:solidFill>
                <a:latin typeface="Segoe UI"/>
              </a:rPr>
              <a:t>LOGISTBOOST · ИНВЕСТОРАМ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86868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F3EDE4"/>
                </a:solidFill>
                <a:latin typeface="Segoe UI"/>
              </a:rPr>
              <a:t>Тарифы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07008"/>
            <a:ext cx="8961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B5A99A"/>
                </a:solidFill>
                <a:latin typeface="Segoe UI"/>
              </a:rPr>
              <a:t>Подписка · средний чек ~4 000 ₽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627632"/>
            <a:ext cx="1051560" cy="50292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064240" y="5989320"/>
            <a:ext cx="914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3600" b="1">
                <a:solidFill>
                  <a:srgbClr val="3F3F46"/>
                </a:solidFill>
                <a:latin typeface="Segoe UI"/>
              </a:rPr>
              <a:t>09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783080"/>
            <a:ext cx="10131552" cy="4343400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08_tariff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874520"/>
            <a:ext cx="9948672" cy="416052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66928" y="6355080"/>
            <a:ext cx="110642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B5A99A"/>
                </a:solidFill>
                <a:latin typeface="Segoe UI"/>
              </a:rPr>
              <a:t>logistboost.ru/investors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6928" y="347472"/>
            <a:ext cx="3657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B5A99A"/>
                </a:solidFill>
                <a:latin typeface="Segoe UI"/>
              </a:rPr>
              <a:t>LOGISTBOOST · ИНВЕСТОРАМ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86868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F3EDE4"/>
                </a:solidFill>
                <a:latin typeface="Segoe UI"/>
              </a:rPr>
              <a:t>Экономика клиента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07008"/>
            <a:ext cx="8961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B5A99A"/>
                </a:solidFill>
                <a:latin typeface="Segoe UI"/>
              </a:rPr>
              <a:t>Pre-seed · CAC из маркетинга + сарафан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627632"/>
            <a:ext cx="1051560" cy="50292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064240" y="5989320"/>
            <a:ext cx="914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3600" b="1">
                <a:solidFill>
                  <a:srgbClr val="3F3F46"/>
                </a:solidFill>
                <a:latin typeface="Segoe UI"/>
              </a:rPr>
              <a:t>10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783080"/>
            <a:ext cx="7086600" cy="4343400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09_uni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874520"/>
            <a:ext cx="6903720" cy="416052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7818120" y="1874519"/>
            <a:ext cx="2880360" cy="1051560"/>
          </a:xfrm>
          <a:prstGeom prst="roundRect">
            <a:avLst/>
          </a:prstGeom>
          <a:solidFill>
            <a:srgbClr val="18181B"/>
          </a:solidFill>
          <a:ln w="1778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946136" y="1965959"/>
            <a:ext cx="262432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B5A99A"/>
                </a:solidFill>
                <a:latin typeface="Segoe UI"/>
              </a:rPr>
              <a:t>LTV/CAC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46136" y="2221991"/>
            <a:ext cx="262432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3EDE4"/>
                </a:solidFill>
                <a:latin typeface="Segoe UI"/>
              </a:rPr>
              <a:t>10–11×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818120" y="3063240"/>
            <a:ext cx="2880360" cy="1051560"/>
          </a:xfrm>
          <a:prstGeom prst="roundRect">
            <a:avLst/>
          </a:prstGeom>
          <a:solidFill>
            <a:srgbClr val="18181B"/>
          </a:solidFill>
          <a:ln w="17780"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46136" y="3154680"/>
            <a:ext cx="262432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B5A99A"/>
                </a:solidFill>
                <a:latin typeface="Segoe UI"/>
              </a:rPr>
              <a:t>ДО 1-ГО ₽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46136" y="3410712"/>
            <a:ext cx="262432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3EDE4"/>
                </a:solidFill>
                <a:latin typeface="Segoe UI"/>
              </a:rPr>
              <a:t>1–2 мес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18120" y="4251960"/>
            <a:ext cx="2880360" cy="1051560"/>
          </a:xfrm>
          <a:prstGeom prst="roundRect">
            <a:avLst/>
          </a:prstGeom>
          <a:solidFill>
            <a:srgbClr val="18181B"/>
          </a:solidFill>
          <a:ln w="1778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46136" y="4343400"/>
            <a:ext cx="262432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B5A99A"/>
                </a:solidFill>
                <a:latin typeface="Segoe UI"/>
              </a:rPr>
              <a:t>МАРЖА ПРОД.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46136" y="4599432"/>
            <a:ext cx="262432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3EDE4"/>
                </a:solidFill>
                <a:latin typeface="Segoe UI"/>
              </a:rPr>
              <a:t>~85%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818120" y="5440680"/>
            <a:ext cx="2880360" cy="960120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55279" y="5504688"/>
            <a:ext cx="260604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000">
                <a:solidFill>
                  <a:srgbClr val="B5A99A"/>
                </a:solidFill>
                <a:latin typeface="Segoe UI"/>
              </a:rPr>
              <a:t>CAC ~2,5k: 100k маркет ÷ ~40 с Директа</a:t>
            </a:r>
          </a:p>
          <a:p>
            <a:pPr>
              <a:spcAft>
                <a:spcPts val="800"/>
              </a:spcAft>
            </a:pPr>
            <a:r>
              <a:rPr sz="1000">
                <a:solidFill>
                  <a:srgbClr val="B5A99A"/>
                </a:solidFill>
                <a:latin typeface="Segoe UI"/>
              </a:rPr>
              <a:t>LTV* ~24k: 4k × 6 мес — допущение</a:t>
            </a:r>
          </a:p>
          <a:p>
            <a:pPr>
              <a:spcAft>
                <a:spcPts val="800"/>
              </a:spcAft>
            </a:pPr>
            <a:r>
              <a:rPr sz="1000">
                <a:solidFill>
                  <a:srgbClr val="B5A99A"/>
                </a:solidFill>
                <a:latin typeface="Segoe UI"/>
              </a:rPr>
              <a:t>Остальное — сеть основателей (Женя)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355080"/>
            <a:ext cx="110642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B5A99A"/>
                </a:solidFill>
                <a:latin typeface="Segoe UI"/>
              </a:rPr>
              <a:t>logistboost.ru/investors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6928" y="347472"/>
            <a:ext cx="3657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B5A99A"/>
                </a:solidFill>
                <a:latin typeface="Segoe UI"/>
              </a:rPr>
              <a:t>LOGISTBOOST · ИНВЕСТОРАМ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86868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F3EDE4"/>
                </a:solidFill>
                <a:latin typeface="Segoe UI"/>
              </a:rPr>
              <a:t>Финмодель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07008"/>
            <a:ext cx="8961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B5A99A"/>
                </a:solidFill>
                <a:latin typeface="Segoe UI"/>
              </a:rPr>
              <a:t>Burn ~323k/мес · безубыток ~М8 · М6 = 65 платящих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627632"/>
            <a:ext cx="1051560" cy="50292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064240" y="5989320"/>
            <a:ext cx="914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3600" b="1">
                <a:solidFill>
                  <a:srgbClr val="3F3F46"/>
                </a:solidFill>
                <a:latin typeface="Segoe UI"/>
              </a:rPr>
              <a:t>11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783080"/>
            <a:ext cx="10131552" cy="2606040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v9_fi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874520"/>
            <a:ext cx="9948672" cy="242316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566928" y="4526280"/>
            <a:ext cx="10131552" cy="1417320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v9_cashflo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" y="4617720"/>
            <a:ext cx="9948672" cy="123444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66928" y="6355080"/>
            <a:ext cx="110642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B5A99A"/>
                </a:solidFill>
                <a:latin typeface="Segoe UI"/>
              </a:rPr>
              <a:t>logistboost.ru/investors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6928" y="347472"/>
            <a:ext cx="3657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B5A99A"/>
                </a:solidFill>
                <a:latin typeface="Segoe UI"/>
              </a:rPr>
              <a:t>LOGISTBOOST · ИНВЕСТОРАМ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86868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F3EDE4"/>
                </a:solidFill>
                <a:latin typeface="Segoe UI"/>
              </a:rPr>
              <a:t>Помесячно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07008"/>
            <a:ext cx="8961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B5A99A"/>
                </a:solidFill>
                <a:latin typeface="Segoe UI"/>
              </a:rPr>
              <a:t>Касса после раунда 2,0M · минус по месяцу ≠ конец runway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627632"/>
            <a:ext cx="1051560" cy="50292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064240" y="5989320"/>
            <a:ext cx="914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3600" b="1">
                <a:solidFill>
                  <a:srgbClr val="3F3F46"/>
                </a:solidFill>
                <a:latin typeface="Segoe UI"/>
              </a:rPr>
              <a:t>12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783080"/>
            <a:ext cx="10131552" cy="2606040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v9_fin_tab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874520"/>
            <a:ext cx="9948672" cy="242316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566928" y="4526280"/>
            <a:ext cx="5074920" cy="1874519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v9_runwa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" y="4617720"/>
            <a:ext cx="4892040" cy="1691639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5806440" y="4526280"/>
            <a:ext cx="5806440" cy="1874519"/>
          </a:xfrm>
          <a:prstGeom prst="roundRect">
            <a:avLst/>
          </a:prstGeom>
          <a:solidFill>
            <a:srgbClr val="18181B"/>
          </a:solidFill>
          <a:ln w="1778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16752" y="4681728"/>
            <a:ext cx="5394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F3EDE4"/>
                </a:solidFill>
                <a:latin typeface="Segoe UI"/>
              </a:rPr>
              <a:t>М3: 16 подп. · транш 2 · касса 1175k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16752" y="5047488"/>
            <a:ext cx="5394960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100">
                <a:solidFill>
                  <a:srgbClr val="B5A99A"/>
                </a:solidFill>
                <a:latin typeface="Segoe UI"/>
              </a:rPr>
              <a:t>М6: 65 подп. · MRR 260k · касса 691k</a:t>
            </a:r>
          </a:p>
          <a:p>
            <a:pPr>
              <a:spcAft>
                <a:spcPts val="800"/>
              </a:spcAft>
            </a:pPr>
            <a:r>
              <a:rPr sz="1100">
                <a:solidFill>
                  <a:srgbClr val="B5A99A"/>
                </a:solidFill>
                <a:latin typeface="Segoe UI"/>
              </a:rPr>
              <a:t>ЗП в конце месяца · основатели в штате</a:t>
            </a:r>
          </a:p>
          <a:p>
            <a:pPr>
              <a:spcAft>
                <a:spcPts val="800"/>
              </a:spcAft>
            </a:pPr>
            <a:r>
              <a:rPr sz="1100">
                <a:solidFill>
                  <a:srgbClr val="B5A99A"/>
                </a:solidFill>
                <a:latin typeface="Segoe UI"/>
              </a:rPr>
              <a:t>Безубыток по месяцу ~М8</a:t>
            </a:r>
          </a:p>
          <a:p>
            <a:pPr>
              <a:spcAft>
                <a:spcPts val="800"/>
              </a:spcAft>
            </a:pPr>
            <a:r>
              <a:rPr sz="1100">
                <a:solidFill>
                  <a:srgbClr val="B5A99A"/>
                </a:solidFill>
                <a:latin typeface="Segoe UI"/>
              </a:rPr>
              <a:t>Дивидендов нет — reinvest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6355080"/>
            <a:ext cx="110642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B5A99A"/>
                </a:solidFill>
                <a:latin typeface="Segoe UI"/>
              </a:rPr>
              <a:t>logistboost.ru/investors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6928" y="347472"/>
            <a:ext cx="3657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B5A99A"/>
                </a:solidFill>
                <a:latin typeface="Segoe UI"/>
              </a:rPr>
              <a:t>LOGISTBOOST · ИНВЕСТОРАМ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86868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F3EDE4"/>
                </a:solidFill>
                <a:latin typeface="Segoe UI"/>
              </a:rPr>
              <a:t>Запрос и транши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07008"/>
            <a:ext cx="8961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B5A99A"/>
                </a:solidFill>
                <a:latin typeface="Segoe UI"/>
              </a:rPr>
              <a:t>2,0M · 20% · вехи по подпискам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627632"/>
            <a:ext cx="1051560" cy="50292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064240" y="5989320"/>
            <a:ext cx="914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3600" b="1">
                <a:solidFill>
                  <a:srgbClr val="3F3F46"/>
                </a:solidFill>
                <a:latin typeface="Segoe UI"/>
              </a:rPr>
              <a:t>13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783080"/>
            <a:ext cx="4251960" cy="4343400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v9_tranch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874520"/>
            <a:ext cx="4069080" cy="416052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5074920" y="1874519"/>
            <a:ext cx="5623560" cy="1115568"/>
          </a:xfrm>
          <a:prstGeom prst="roundRect">
            <a:avLst/>
          </a:prstGeom>
          <a:solidFill>
            <a:srgbClr val="18181B"/>
          </a:solidFill>
          <a:ln w="1778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285232" y="2075687"/>
            <a:ext cx="1005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3EDE4"/>
                </a:solidFill>
                <a:latin typeface="Segoe UI"/>
              </a:rPr>
              <a:t>50%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55080" y="2039111"/>
            <a:ext cx="4114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3EDE4"/>
                </a:solidFill>
                <a:latin typeface="Segoe UI"/>
              </a:rPr>
              <a:t>1 000k ₽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5080" y="2350007"/>
            <a:ext cx="4114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B5A99A"/>
                </a:solidFill>
                <a:latin typeface="Segoe UI"/>
              </a:rPr>
              <a:t>Подписание · внесение в УК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74920" y="3172968"/>
            <a:ext cx="5623560" cy="1115568"/>
          </a:xfrm>
          <a:prstGeom prst="roundRect">
            <a:avLst/>
          </a:prstGeom>
          <a:solidFill>
            <a:srgbClr val="18181B"/>
          </a:solidFill>
          <a:ln w="1778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85232" y="3374136"/>
            <a:ext cx="1005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3EDE4"/>
                </a:solidFill>
                <a:latin typeface="Segoe UI"/>
              </a:rPr>
              <a:t>30%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55080" y="3337560"/>
            <a:ext cx="4114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3EDE4"/>
                </a:solidFill>
                <a:latin typeface="Segoe UI"/>
              </a:rPr>
              <a:t>600k 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55080" y="3648456"/>
            <a:ext cx="4114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B5A99A"/>
                </a:solidFill>
                <a:latin typeface="Segoe UI"/>
              </a:rPr>
              <a:t>~М3 · 10 платящих подписок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74920" y="4471416"/>
            <a:ext cx="5623560" cy="1115568"/>
          </a:xfrm>
          <a:prstGeom prst="roundRect">
            <a:avLst/>
          </a:prstGeom>
          <a:solidFill>
            <a:srgbClr val="18181B"/>
          </a:solidFill>
          <a:ln w="1778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285232" y="4672584"/>
            <a:ext cx="1005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3EDE4"/>
                </a:solidFill>
                <a:latin typeface="Segoe UI"/>
              </a:rPr>
              <a:t>20%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55080" y="4636008"/>
            <a:ext cx="4114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3EDE4"/>
                </a:solidFill>
                <a:latin typeface="Segoe UI"/>
              </a:rPr>
              <a:t>400k ₽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5080" y="4946904"/>
            <a:ext cx="4114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B5A99A"/>
                </a:solidFill>
                <a:latin typeface="Segoe UI"/>
              </a:rPr>
              <a:t>~М5 · 50 платящих — закрытие раунда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74920" y="5806440"/>
            <a:ext cx="56235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B5A99A"/>
                </a:solidFill>
                <a:latin typeface="Segoe UI"/>
              </a:rPr>
              <a:t>Pre-seed 6 мес · без офиса · дивидендов нет · exit / seed дальше.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355080"/>
            <a:ext cx="110642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B5A99A"/>
                </a:solidFill>
                <a:latin typeface="Segoe UI"/>
              </a:rPr>
              <a:t>logistboost.ru/investors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6928" y="347472"/>
            <a:ext cx="3657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B5A99A"/>
                </a:solidFill>
                <a:latin typeface="Segoe UI"/>
              </a:rPr>
              <a:t>LOGISTBOOST · ИНВЕСТОРАМ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86868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F3EDE4"/>
                </a:solidFill>
                <a:latin typeface="Segoe UI"/>
              </a:rPr>
              <a:t>На что деньги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07008"/>
            <a:ext cx="8961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B5A99A"/>
                </a:solidFill>
                <a:latin typeface="Segoe UI"/>
              </a:rPr>
              <a:t>6 месяцев · ИТОГО 2 000k ₽ · без офиса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627632"/>
            <a:ext cx="1051560" cy="50292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064240" y="5989320"/>
            <a:ext cx="914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3600" b="1">
                <a:solidFill>
                  <a:srgbClr val="3F3F46"/>
                </a:solidFill>
                <a:latin typeface="Segoe UI"/>
              </a:rPr>
              <a:t>14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783080"/>
            <a:ext cx="5074920" cy="4434840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v9_budg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874520"/>
            <a:ext cx="4892040" cy="425196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5897880" y="1755648"/>
            <a:ext cx="5715000" cy="475488"/>
          </a:xfrm>
          <a:prstGeom prst="roundRect">
            <a:avLst/>
          </a:prstGeom>
          <a:solidFill>
            <a:srgbClr val="18181B"/>
          </a:solidFill>
          <a:ln w="1778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053328" y="1847088"/>
            <a:ext cx="20116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F3EDE4"/>
                </a:solidFill>
                <a:latin typeface="Segoe UI"/>
              </a:rPr>
              <a:t>ИТОГО РАУНД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1810512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3EDE4"/>
                </a:solidFill>
                <a:latin typeface="Segoe UI"/>
              </a:rPr>
              <a:t>2 000k ₽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897880" y="2304288"/>
            <a:ext cx="5715000" cy="347472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16752" y="2368296"/>
            <a:ext cx="16002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>
                <a:solidFill>
                  <a:srgbClr val="F3EDE4"/>
                </a:solidFill>
                <a:latin typeface="Segoe UI"/>
              </a:rPr>
              <a:t>2 основателя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89520" y="2368296"/>
            <a:ext cx="9144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>
                <a:solidFill>
                  <a:srgbClr val="F3EDE4"/>
                </a:solidFill>
                <a:latin typeface="Segoe UI"/>
              </a:rPr>
              <a:t>480k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3920" y="2368296"/>
            <a:ext cx="2926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>
                <a:solidFill>
                  <a:srgbClr val="B5A99A"/>
                </a:solidFill>
                <a:latin typeface="Segoe UI"/>
              </a:rPr>
              <a:t>40k на руки x2 x6 · штат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897880" y="2688336"/>
            <a:ext cx="5715000" cy="347472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016752" y="2752344"/>
            <a:ext cx="16002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>
                <a:solidFill>
                  <a:srgbClr val="B5A99A"/>
                </a:solidFill>
                <a:latin typeface="Segoe UI"/>
              </a:rPr>
              <a:t>— налоги и взносы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89520" y="2752344"/>
            <a:ext cx="9144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>
                <a:solidFill>
                  <a:srgbClr val="B5A99A"/>
                </a:solidFill>
                <a:latin typeface="Segoe UI"/>
              </a:rPr>
              <a:t>230k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03920" y="2752344"/>
            <a:ext cx="2926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>
                <a:solidFill>
                  <a:srgbClr val="B5A99A"/>
                </a:solidFill>
                <a:latin typeface="Segoe UI"/>
              </a:rPr>
              <a:t>НДФЛ + страховые · работодатель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897880" y="3072384"/>
            <a:ext cx="5715000" cy="347472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016752" y="3136392"/>
            <a:ext cx="16002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>
                <a:solidFill>
                  <a:srgbClr val="F3EDE4"/>
                </a:solidFill>
                <a:latin typeface="Segoe UI"/>
              </a:rPr>
              <a:t>3 аналитика · ГПХ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89520" y="3136392"/>
            <a:ext cx="9144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>
                <a:solidFill>
                  <a:srgbClr val="F3EDE4"/>
                </a:solidFill>
                <a:latin typeface="Segoe UI"/>
              </a:rPr>
              <a:t>720k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03920" y="3136392"/>
            <a:ext cx="2926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>
                <a:solidFill>
                  <a:srgbClr val="B5A99A"/>
                </a:solidFill>
                <a:latin typeface="Segoe UI"/>
              </a:rPr>
              <a:t>40k/мес x3 x6 · договор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897880" y="3456432"/>
            <a:ext cx="5715000" cy="347472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016752" y="3520440"/>
            <a:ext cx="16002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>
                <a:solidFill>
                  <a:srgbClr val="F3EDE4"/>
                </a:solidFill>
                <a:latin typeface="Segoe UI"/>
              </a:rPr>
              <a:t>Менеджер · ГПХ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589520" y="3520440"/>
            <a:ext cx="9144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>
                <a:solidFill>
                  <a:srgbClr val="F3EDE4"/>
                </a:solidFill>
                <a:latin typeface="Segoe UI"/>
              </a:rPr>
              <a:t>100k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03920" y="3520440"/>
            <a:ext cx="2926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>
                <a:solidFill>
                  <a:srgbClr val="B5A99A"/>
                </a:solidFill>
                <a:latin typeface="Segoe UI"/>
              </a:rPr>
              <a:t>20k с М2 x5 · договор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897880" y="3840480"/>
            <a:ext cx="5715000" cy="347472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016752" y="3904488"/>
            <a:ext cx="16002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>
                <a:solidFill>
                  <a:srgbClr val="F3EDE4"/>
                </a:solidFill>
                <a:latin typeface="Segoe UI"/>
              </a:rPr>
              <a:t>Облако + Cursor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589520" y="3904488"/>
            <a:ext cx="9144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>
                <a:solidFill>
                  <a:srgbClr val="F3EDE4"/>
                </a:solidFill>
                <a:latin typeface="Segoe UI"/>
              </a:rPr>
              <a:t>48k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503920" y="3904488"/>
            <a:ext cx="2926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>
                <a:solidFill>
                  <a:srgbClr val="B5A99A"/>
                </a:solidFill>
                <a:latin typeface="Segoe UI"/>
              </a:rPr>
              <a:t>~8k x6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897880" y="4224528"/>
            <a:ext cx="5715000" cy="347472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016752" y="4288536"/>
            <a:ext cx="16002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>
                <a:solidFill>
                  <a:srgbClr val="F3EDE4"/>
                </a:solidFill>
                <a:latin typeface="Segoe UI"/>
              </a:rPr>
              <a:t>Юр. адрес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589520" y="4288536"/>
            <a:ext cx="9144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>
                <a:solidFill>
                  <a:srgbClr val="F3EDE4"/>
                </a:solidFill>
                <a:latin typeface="Segoe UI"/>
              </a:rPr>
              <a:t>24k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503920" y="4288536"/>
            <a:ext cx="2926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>
                <a:solidFill>
                  <a:srgbClr val="B5A99A"/>
                </a:solidFill>
                <a:latin typeface="Segoe UI"/>
              </a:rPr>
              <a:t>~4k/мес x6 · удалёнка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897880" y="4608576"/>
            <a:ext cx="5715000" cy="347472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016752" y="4672584"/>
            <a:ext cx="16002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>
                <a:solidFill>
                  <a:srgbClr val="F3EDE4"/>
                </a:solidFill>
                <a:latin typeface="Segoe UI"/>
              </a:rPr>
              <a:t>Маркетинг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589520" y="4672584"/>
            <a:ext cx="9144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>
                <a:solidFill>
                  <a:srgbClr val="F3EDE4"/>
                </a:solidFill>
                <a:latin typeface="Segoe UI"/>
              </a:rPr>
              <a:t>100k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503920" y="4672584"/>
            <a:ext cx="2926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>
                <a:solidFill>
                  <a:srgbClr val="B5A99A"/>
                </a:solidFill>
                <a:latin typeface="Segoe UI"/>
              </a:rPr>
              <a:t>20k/мес с М2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897880" y="4992624"/>
            <a:ext cx="5715000" cy="347472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016752" y="5056632"/>
            <a:ext cx="16002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>
                <a:solidFill>
                  <a:srgbClr val="F3EDE4"/>
                </a:solidFill>
                <a:latin typeface="Segoe UI"/>
              </a:rPr>
              <a:t>Legal / УК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589520" y="5056632"/>
            <a:ext cx="9144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>
                <a:solidFill>
                  <a:srgbClr val="F3EDE4"/>
                </a:solidFill>
                <a:latin typeface="Segoe UI"/>
              </a:rPr>
              <a:t>45k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503920" y="5056632"/>
            <a:ext cx="2926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>
                <a:solidFill>
                  <a:srgbClr val="B5A99A"/>
                </a:solidFill>
                <a:latin typeface="Segoe UI"/>
              </a:rPr>
              <a:t>разово М1 · ноуты свои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897880" y="5376672"/>
            <a:ext cx="5715000" cy="347472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016752" y="5440680"/>
            <a:ext cx="16002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>
                <a:solidFill>
                  <a:srgbClr val="F3EDE4"/>
                </a:solidFill>
                <a:latin typeface="Segoe UI"/>
              </a:rPr>
              <a:t>Буфер в кассе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89520" y="5440680"/>
            <a:ext cx="9144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>
                <a:solidFill>
                  <a:srgbClr val="F3EDE4"/>
                </a:solidFill>
                <a:latin typeface="Segoe UI"/>
              </a:rPr>
              <a:t>252k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503920" y="5440680"/>
            <a:ext cx="2926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>
                <a:solidFill>
                  <a:srgbClr val="B5A99A"/>
                </a:solidFill>
                <a:latin typeface="Segoe UI"/>
              </a:rPr>
              <a:t>резерв раунда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66928" y="6355080"/>
            <a:ext cx="110642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B5A99A"/>
                </a:solidFill>
                <a:latin typeface="Segoe UI"/>
              </a:rPr>
              <a:t>logistboost.ru/investors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6928" y="347472"/>
            <a:ext cx="3657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B5A99A"/>
                </a:solidFill>
                <a:latin typeface="Segoe UI"/>
              </a:rPr>
              <a:t>LOGISTBOOST · ИНВЕСТОРАМ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86868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F3EDE4"/>
                </a:solidFill>
                <a:latin typeface="Segoe UI"/>
              </a:rPr>
              <a:t>Аналитика базы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07008"/>
            <a:ext cx="8961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B5A99A"/>
                </a:solidFill>
                <a:latin typeface="Segoe UI"/>
              </a:rPr>
              <a:t>Живые прозвоны → база → цифра за ~10 сек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627632"/>
            <a:ext cx="1051560" cy="50292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064240" y="5989320"/>
            <a:ext cx="914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3600" b="1">
                <a:solidFill>
                  <a:srgbClr val="3F3F46"/>
                </a:solidFill>
                <a:latin typeface="Segoe UI"/>
              </a:rPr>
              <a:t>15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783080"/>
            <a:ext cx="5074920" cy="4343400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4_analytic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874520"/>
            <a:ext cx="4892040" cy="416052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5897880" y="2148840"/>
            <a:ext cx="1170432" cy="1234440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897880" y="2514600"/>
            <a:ext cx="1170432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3EDE4"/>
                </a:solidFill>
                <a:latin typeface="Segoe UI"/>
              </a:rPr>
              <a:t>Сбор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251192" y="2148840"/>
            <a:ext cx="1170432" cy="1234440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251192" y="2514600"/>
            <a:ext cx="1170432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3EDE4"/>
                </a:solidFill>
                <a:latin typeface="Segoe UI"/>
              </a:rPr>
              <a:t>База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604504" y="2148840"/>
            <a:ext cx="1170432" cy="1234440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04504" y="2514600"/>
            <a:ext cx="1170432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3EDE4"/>
                </a:solidFill>
                <a:latin typeface="Segoe UI"/>
              </a:rPr>
              <a:t>Сверка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957816" y="2148840"/>
            <a:ext cx="1170432" cy="1234440"/>
          </a:xfrm>
          <a:prstGeom prst="roundRect">
            <a:avLst/>
          </a:prstGeom>
          <a:solidFill>
            <a:srgbClr val="18181B"/>
          </a:solidFill>
          <a:ln w="1778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957816" y="2514600"/>
            <a:ext cx="1170432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3EDE4"/>
                </a:solidFill>
                <a:latin typeface="Segoe UI"/>
              </a:rPr>
              <a:t>Расчёт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97880" y="3703320"/>
            <a:ext cx="5715000" cy="2423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300">
                <a:solidFill>
                  <a:srgbClr val="B5A99A"/>
                </a:solidFill>
                <a:latin typeface="Segoe UI"/>
              </a:rPr>
              <a:t>Прозвоны и запросы ставок — не парсинг ATI</a:t>
            </a:r>
          </a:p>
          <a:p>
            <a:pPr>
              <a:spcAft>
                <a:spcPts val="800"/>
              </a:spcAft>
            </a:pPr>
            <a:r>
              <a:rPr sz="1300">
                <a:solidFill>
                  <a:srgbClr val="B5A99A"/>
                </a:solidFill>
                <a:latin typeface="Segoe UI"/>
              </a:rPr>
              <a:t>3 аналитика 40k · ГПХ · ~35 строк/день</a:t>
            </a:r>
          </a:p>
          <a:p>
            <a:pPr>
              <a:spcAft>
                <a:spcPts val="800"/>
              </a:spcAft>
            </a:pPr>
            <a:r>
              <a:rPr sz="1300">
                <a:solidFill>
                  <a:srgbClr val="B5A99A"/>
                </a:solidFill>
                <a:latin typeface="Segoe UI"/>
              </a:rPr>
              <a:t>Менеджер 20k · ГПХ с М2</a:t>
            </a:r>
          </a:p>
          <a:p>
            <a:pPr>
              <a:spcAft>
                <a:spcPts val="800"/>
              </a:spcAft>
            </a:pPr>
            <a:r>
              <a:rPr sz="1300">
                <a:solidFill>
                  <a:srgbClr val="B5A99A"/>
                </a:solidFill>
                <a:latin typeface="Segoe UI"/>
              </a:rPr>
              <a:t>Не сошлось? Пришлите направление — проверим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6355080"/>
            <a:ext cx="110642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B5A99A"/>
                </a:solidFill>
                <a:latin typeface="Segoe UI"/>
              </a:rPr>
              <a:t>logistboost.ru/investors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6928" y="347472"/>
            <a:ext cx="3657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B5A99A"/>
                </a:solidFill>
                <a:latin typeface="Segoe UI"/>
              </a:rPr>
              <a:t>LOGISTBOOST · ИНВЕСТОРАМ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86868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F3EDE4"/>
                </a:solidFill>
                <a:latin typeface="Segoe UI"/>
              </a:rPr>
              <a:t>План · 6 месяцев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07008"/>
            <a:ext cx="8961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B5A99A"/>
                </a:solidFill>
                <a:latin typeface="Segoe UI"/>
              </a:rPr>
              <a:t>М1 база → М4–5 вехи → М8 безубыток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627632"/>
            <a:ext cx="1051560" cy="50292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064240" y="5989320"/>
            <a:ext cx="914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3600" b="1">
                <a:solidFill>
                  <a:srgbClr val="3F3F46"/>
                </a:solidFill>
                <a:latin typeface="Segoe UI"/>
              </a:rPr>
              <a:t>16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783080"/>
            <a:ext cx="10131552" cy="2880360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v9_roadm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874520"/>
            <a:ext cx="9948672" cy="26974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04672" y="4526280"/>
            <a:ext cx="10561320" cy="292608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20" y="4581144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B5A99A"/>
                </a:solidFill>
                <a:latin typeface="Segoe UI"/>
              </a:rPr>
              <a:t>М1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4581144"/>
            <a:ext cx="9601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B5A99A"/>
                </a:solidFill>
                <a:latin typeface="Segoe UI"/>
              </a:rPr>
              <a:t>3 аналитика 40k · база ~1800 · ЮKassa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" y="4837176"/>
            <a:ext cx="10561320" cy="292608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0120" y="489204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B5A99A"/>
                </a:solidFill>
                <a:latin typeface="Segoe UI"/>
              </a:rPr>
              <a:t>М2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4892040"/>
            <a:ext cx="9601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B5A99A"/>
                </a:solidFill>
                <a:latin typeface="Segoe UI"/>
              </a:rPr>
              <a:t>Демо · менеджер 20k · маркет 20k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" y="5148072"/>
            <a:ext cx="10561320" cy="292608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0120" y="5202936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B5A99A"/>
                </a:solidFill>
                <a:latin typeface="Segoe UI"/>
              </a:rPr>
              <a:t>М3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08760" y="5202936"/>
            <a:ext cx="9601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B5A99A"/>
                </a:solidFill>
                <a:latin typeface="Segoe UI"/>
              </a:rPr>
              <a:t>10 подп. — транш 600k · касса ~1175k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4672" y="5458968"/>
            <a:ext cx="10561320" cy="292608"/>
          </a:xfrm>
          <a:prstGeom prst="roundRect">
            <a:avLst/>
          </a:prstGeom>
          <a:solidFill>
            <a:srgbClr val="18181B"/>
          </a:solidFill>
          <a:ln w="1778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0120" y="5513832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B5A99A"/>
                </a:solidFill>
                <a:latin typeface="Segoe UI"/>
              </a:rPr>
              <a:t>М5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08760" y="5513832"/>
            <a:ext cx="9601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B5A99A"/>
                </a:solidFill>
                <a:latin typeface="Segoe UI"/>
              </a:rPr>
              <a:t>50 подп. — транш 400k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4672" y="5769864"/>
            <a:ext cx="10561320" cy="292608"/>
          </a:xfrm>
          <a:prstGeom prst="roundRect">
            <a:avLst/>
          </a:prstGeom>
          <a:solidFill>
            <a:srgbClr val="18181B"/>
          </a:solidFill>
          <a:ln w="1778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60120" y="5824728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B5A99A"/>
                </a:solidFill>
                <a:latin typeface="Segoe UI"/>
              </a:rPr>
              <a:t>М6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08760" y="5824728"/>
            <a:ext cx="9601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B5A99A"/>
                </a:solidFill>
                <a:latin typeface="Segoe UI"/>
              </a:rPr>
              <a:t>65 подп. · MRR 260k · к seed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6355080"/>
            <a:ext cx="110642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B5A99A"/>
                </a:solidFill>
                <a:latin typeface="Segoe UI"/>
              </a:rPr>
              <a:t>logistboost.ru/investors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6928" y="347472"/>
            <a:ext cx="3657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B5A99A"/>
                </a:solidFill>
                <a:latin typeface="Segoe UI"/>
              </a:rPr>
              <a:t>LOGISTBOOST · ИНВЕСТОРАМ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86868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F3EDE4"/>
                </a:solidFill>
                <a:latin typeface="Segoe UI"/>
              </a:rPr>
              <a:t>Выход · следующий шаг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07008"/>
            <a:ext cx="8961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B5A99A"/>
                </a:solidFill>
                <a:latin typeface="Segoe UI"/>
              </a:rPr>
              <a:t>20% · post-money ~10M · дивидендов нет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627632"/>
            <a:ext cx="1051560" cy="50292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064240" y="5989320"/>
            <a:ext cx="914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3600" b="1">
                <a:solidFill>
                  <a:srgbClr val="3F3F46"/>
                </a:solidFill>
                <a:latin typeface="Segoe UI"/>
              </a:rPr>
              <a:t>17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783080"/>
            <a:ext cx="5486400" cy="4343400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6_exi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874520"/>
            <a:ext cx="5303520" cy="416052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6263640" y="1783080"/>
            <a:ext cx="5349240" cy="2331720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v9_exit_spli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5080" y="1874520"/>
            <a:ext cx="5166360" cy="214884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6263640" y="4251960"/>
            <a:ext cx="5349240" cy="1508760"/>
          </a:xfrm>
          <a:prstGeom prst="roundRect">
            <a:avLst/>
          </a:prstGeom>
          <a:solidFill>
            <a:srgbClr val="18181B"/>
          </a:solidFill>
          <a:ln w="10160">
            <a:solidFill>
              <a:srgbClr val="3F3F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73952" y="4370832"/>
            <a:ext cx="493776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000">
                <a:solidFill>
                  <a:srgbClr val="B5A99A"/>
                </a:solidFill>
                <a:latin typeface="Segoe UI"/>
              </a:rPr>
              <a:t>Pre-seed: 20% за 2M → рост → seed / exit</a:t>
            </a:r>
          </a:p>
          <a:p>
            <a:pPr>
              <a:spcAft>
                <a:spcPts val="800"/>
              </a:spcAft>
            </a:pPr>
            <a:r>
              <a:rPr sz="1000">
                <a:solidFill>
                  <a:srgbClr val="B5A99A"/>
                </a:solidFill>
                <a:latin typeface="Segoe UI"/>
              </a:rPr>
              <a:t>До exit из кассы инвестору 0 ₽ · reinvest</a:t>
            </a:r>
          </a:p>
          <a:p>
            <a:pPr>
              <a:spcAft>
                <a:spcPts val="800"/>
              </a:spcAft>
            </a:pPr>
            <a:r>
              <a:rPr sz="1000">
                <a:solidFill>
                  <a:srgbClr val="B5A99A"/>
                </a:solidFill>
                <a:latin typeface="Segoe UI"/>
              </a:rPr>
              <a:t>Покупатели: ATI / TMS / IT-холдинги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63640" y="5897880"/>
            <a:ext cx="5349240" cy="502920"/>
          </a:xfrm>
          <a:prstGeom prst="roundRect">
            <a:avLst/>
          </a:prstGeom>
          <a:solidFill>
            <a:srgbClr val="18181B"/>
          </a:solidFill>
          <a:ln w="17780">
            <a:solidFill>
              <a:srgbClr val="22D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73952" y="5989320"/>
            <a:ext cx="4937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F3EDE4"/>
                </a:solidFill>
                <a:latin typeface="Segoe UI"/>
              </a:rPr>
              <a:t>Следующий шаг: созвон 30 мин → демо → support@logistboost.ru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6355080"/>
            <a:ext cx="110642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B5A99A"/>
                </a:solidFill>
                <a:latin typeface="Segoe UI"/>
              </a:rPr>
              <a:t>logistboost.ru/investors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